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7" r:id="rId3"/>
    <p:sldId id="305" r:id="rId4"/>
    <p:sldId id="304" r:id="rId5"/>
    <p:sldId id="306" r:id="rId6"/>
    <p:sldId id="264" r:id="rId7"/>
    <p:sldId id="300" r:id="rId8"/>
    <p:sldId id="263" r:id="rId9"/>
    <p:sldId id="301" r:id="rId10"/>
    <p:sldId id="302" r:id="rId11"/>
    <p:sldId id="303" r:id="rId12"/>
    <p:sldId id="309" r:id="rId13"/>
    <p:sldId id="289" r:id="rId14"/>
    <p:sldId id="258" r:id="rId1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AEED3D-EBFF-C214-3681-06880443463D}" name="JADOT Caroline" initials="CJ" userId="S::jadoca01@cfwb.be::5c76c86c-6893-4323-a5b0-6daca401c3aa" providerId="AD"/>
  <p188:author id="{83713F85-B3B8-7FAB-263B-ED863FBB7BD2}" name="MAES Nathalie" initials="NM" userId="S::maesna01@cfwb.be::5fb9956a-c37b-465c-aa61-5c1634429249" providerId="AD"/>
  <p188:author id="{71C0C698-7354-4F4D-A582-C8778BE5A5EB}" name="DURVAUX Sophie" initials="SD" userId="S::durvso01@cfwb.be::0d37e84c-0a1d-42a7-b607-050816b060ad" providerId="AD"/>
  <p188:author id="{A6A500FD-67AC-0884-CE2B-A7AFB866D6BA}" name="KOSIA Madhy" initials="MK" userId="S::KOSIA-01@cfwb.be::81e8b329-1b50-4a8d-8d83-0aabf0fca2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6D6E"/>
    <a:srgbClr val="263373"/>
    <a:srgbClr val="BF8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9DB29-BC8D-49EC-A66A-950BFD1C8894}" v="33" dt="2026-03-23T20:50:17.987"/>
  </p1510:revLst>
</p1510:revInfo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032" autoAdjust="0"/>
  </p:normalViewPr>
  <p:slideViewPr>
    <p:cSldViewPr snapToGrid="0">
      <p:cViewPr varScale="1">
        <p:scale>
          <a:sx n="102" d="100"/>
          <a:sy n="102" d="100"/>
        </p:scale>
        <p:origin x="36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cfwb12\agers\AGREMENTS-SANTE\DAPSS\PROFESSION%20DES%20SOINS%20DE%20SANTE\Cel%20N-UNIV%20NL-FR\PARAMEDICAUX\APT-0%20et%20APT-H\Listes%20IT%20agr&#233;ment%20d'Off%20APTO\Chiffres%20APTO-APTH%202025-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[Chiffres APTO-APTH 2025-2026.xlsx]Feuil2!Tableau croisé dynamique1</c:name>
    <c:fmtId val="11"/>
  </c:pivotSource>
  <c:chart>
    <c:autoTitleDeleted val="1"/>
    <c:pivotFmts>
      <c:pivotFmt>
        <c:idx val="0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2.8133412165155722E-2"/>
              <c:y val="8.40636491001958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8.0015521924718655E-2"/>
                  <c:h val="4.8400762170084551E-2"/>
                </c:manualLayout>
              </c15:layout>
            </c:ext>
          </c:extLst>
        </c:dLbl>
      </c:pivotFmt>
      <c:pivotFmt>
        <c:idx val="3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6.7908420644159848E-3"/>
              <c:y val="-9.4037176883234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3407062475746997E-2"/>
                  <c:h val="5.6949596432196749E-2"/>
                </c:manualLayout>
              </c15:layout>
            </c:ext>
          </c:extLst>
        </c:dLbl>
      </c:pivotFmt>
      <c:pivotFmt>
        <c:idx val="4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8.7310826542491254E-2"/>
              <c:y val="-2.422169707598455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0977881257275896E-2"/>
                  <c:h val="4.2701539328676423E-2"/>
                </c:manualLayout>
              </c15:layout>
            </c:ext>
          </c:extLst>
        </c:dLbl>
      </c:pivotFmt>
      <c:pivotFmt>
        <c:idx val="5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4.2685292976329059E-2"/>
              <c:y val="-8.263873120041791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0380287155607289E-2"/>
                  <c:h val="6.2648819273604869E-2"/>
                </c:manualLayout>
              </c15:layout>
            </c:ext>
          </c:extLst>
        </c:dLbl>
      </c:pivotFmt>
      <c:pivotFmt>
        <c:idx val="6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9.7982149786573464E-2"/>
              <c:y val="-7.55147026486577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7885137757081878E-2"/>
                  <c:h val="4.8400762170084551E-2"/>
                </c:manualLayout>
              </c15:layout>
            </c:ext>
          </c:extLst>
        </c:dLbl>
      </c:pivotFmt>
      <c:pivotFmt>
        <c:idx val="7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6.7908420644159848E-3"/>
              <c:y val="-9.4037176883234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3407062475746997E-2"/>
                  <c:h val="5.6949596432196749E-2"/>
                </c:manualLayout>
              </c15:layout>
            </c:ext>
          </c:extLst>
        </c:dLbl>
      </c:pivotFmt>
      <c:pivotFmt>
        <c:idx val="9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4.2685292976329059E-2"/>
              <c:y val="-8.263873120041791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0380287155607289E-2"/>
                  <c:h val="6.2648819273604869E-2"/>
                </c:manualLayout>
              </c15:layout>
            </c:ext>
          </c:extLst>
        </c:dLbl>
      </c:pivotFmt>
      <c:pivotFmt>
        <c:idx val="10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9.7982149786573464E-2"/>
              <c:y val="-7.55147026486577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7885137757081878E-2"/>
                  <c:h val="4.8400762170084551E-2"/>
                </c:manualLayout>
              </c15:layout>
            </c:ext>
          </c:extLst>
        </c:dLbl>
      </c:pivotFmt>
      <c:pivotFmt>
        <c:idx val="11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8.7310826542491254E-2"/>
              <c:y val="-2.422169707598455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0977881257275896E-2"/>
                  <c:h val="4.2701539328676423E-2"/>
                </c:manualLayout>
              </c15:layout>
            </c:ext>
          </c:extLst>
        </c:dLbl>
      </c:pivotFmt>
      <c:pivotFmt>
        <c:idx val="12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2.8133412165155722E-2"/>
              <c:y val="8.40636491001958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8.0015521924718655E-2"/>
                  <c:h val="4.8400762170084551E-2"/>
                </c:manualLayout>
              </c15:layout>
            </c:ext>
          </c:extLst>
        </c:dLbl>
      </c:pivotFmt>
      <c:pivotFmt>
        <c:idx val="13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6.7908420644159848E-3"/>
              <c:y val="-9.40371768832341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3407062475746997E-2"/>
                  <c:h val="5.6949596432196749E-2"/>
                </c:manualLayout>
              </c15:layout>
            </c:ext>
          </c:extLst>
        </c:dLbl>
      </c:pivotFmt>
      <c:pivotFmt>
        <c:idx val="15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4.2685292976329059E-2"/>
              <c:y val="-8.263873120041791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6.0380287155607289E-2"/>
                  <c:h val="6.2648819273604869E-2"/>
                </c:manualLayout>
              </c15:layout>
            </c:ext>
          </c:extLst>
        </c:dLbl>
      </c:pivotFmt>
      <c:pivotFmt>
        <c:idx val="16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9.7982149786573464E-2"/>
              <c:y val="-7.55147026486577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7885137757081878E-2"/>
                  <c:h val="4.8400762170084551E-2"/>
                </c:manualLayout>
              </c15:layout>
            </c:ext>
          </c:extLst>
        </c:dLbl>
      </c:pivotFmt>
      <c:pivotFmt>
        <c:idx val="17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8.7310826542491254E-2"/>
              <c:y val="-2.422169707598455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4.0977881257275896E-2"/>
                  <c:h val="4.2701539328676423E-2"/>
                </c:manualLayout>
              </c15:layout>
            </c:ext>
          </c:extLst>
        </c:dLbl>
      </c:pivotFmt>
      <c:pivotFmt>
        <c:idx val="18"/>
        <c:spPr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9525" cap="flat" cmpd="sng" algn="ctr">
            <a:solidFill>
              <a:schemeClr val="accent1">
                <a:shade val="95000"/>
              </a:schemeClr>
            </a:solidFill>
            <a:round/>
          </a:ln>
          <a:effectLst/>
        </c:spPr>
        <c:dLbl>
          <c:idx val="0"/>
          <c:layout>
            <c:manualLayout>
              <c:x val="-2.8133412165155722E-2"/>
              <c:y val="8.40636491001958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8.0015521924718655E-2"/>
                  <c:h val="4.8400762170084551E-2"/>
                </c:manualLayout>
              </c15:layout>
            </c:ext>
          </c:extLst>
        </c:dLbl>
      </c:pivotFmt>
    </c:pivotFmts>
    <c:plotArea>
      <c:layout/>
      <c:doughnutChart>
        <c:varyColors val="1"/>
        <c:ser>
          <c:idx val="0"/>
          <c:order val="0"/>
          <c:tx>
            <c:strRef>
              <c:f>Feuil2!$B$1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9A-4011-BFA7-861B5305940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9A-4011-BFA7-861B5305940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FD9A-4011-BFA7-861B5305940E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FD9A-4011-BFA7-861B5305940E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FD9A-4011-BFA7-861B5305940E}"/>
              </c:ext>
            </c:extLst>
          </c:dPt>
          <c:dLbls>
            <c:dLbl>
              <c:idx val="0"/>
              <c:layout>
                <c:manualLayout>
                  <c:x val="-6.7908420644159848E-3"/>
                  <c:y val="-9.4037176883234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9A-4011-BFA7-861B5305940E}"/>
                </c:ext>
              </c:extLst>
            </c:dLbl>
            <c:dLbl>
              <c:idx val="1"/>
              <c:layout>
                <c:manualLayout>
                  <c:x val="4.2685292976329059E-2"/>
                  <c:y val="-8.2638731200417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9A-4011-BFA7-861B5305940E}"/>
                </c:ext>
              </c:extLst>
            </c:dLbl>
            <c:dLbl>
              <c:idx val="2"/>
              <c:layout>
                <c:manualLayout>
                  <c:x val="9.7982149786573464E-2"/>
                  <c:y val="-7.5514702648657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9A-4011-BFA7-861B5305940E}"/>
                </c:ext>
              </c:extLst>
            </c:dLbl>
            <c:dLbl>
              <c:idx val="3"/>
              <c:layout>
                <c:manualLayout>
                  <c:x val="8.7310826542491254E-2"/>
                  <c:y val="-2.422169707598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9A-4011-BFA7-861B5305940E}"/>
                </c:ext>
              </c:extLst>
            </c:dLbl>
            <c:dLbl>
              <c:idx val="4"/>
              <c:layout>
                <c:manualLayout>
                  <c:x val="-2.8133412165155722E-2"/>
                  <c:y val="8.4063649100195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D9A-4011-BFA7-861B530594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Feuil2!$A$2:$A$10</c:f>
              <c:multiLvlStrCache>
                <c:ptCount val="5"/>
                <c:lvl>
                  <c:pt idx="0">
                    <c:v>2025</c:v>
                  </c:pt>
                  <c:pt idx="1">
                    <c:v>2026</c:v>
                  </c:pt>
                  <c:pt idx="2">
                    <c:v>2025</c:v>
                  </c:pt>
                  <c:pt idx="3">
                    <c:v>2026</c:v>
                  </c:pt>
                  <c:pt idx="4">
                    <c:v>01-01-25</c:v>
                  </c:pt>
                </c:lvl>
                <c:lvl>
                  <c:pt idx="0">
                    <c:v>Agréments APTH</c:v>
                  </c:pt>
                  <c:pt idx="2">
                    <c:v>Agréments APTO</c:v>
                  </c:pt>
                  <c:pt idx="4">
                    <c:v>Agréments d'office APTO</c:v>
                  </c:pt>
                </c:lvl>
              </c:multiLvlStrCache>
            </c:multiLvlStrRef>
          </c:cat>
          <c:val>
            <c:numRef>
              <c:f>Feuil2!$B$2:$B$10</c:f>
              <c:numCache>
                <c:formatCode>General</c:formatCode>
                <c:ptCount val="5"/>
                <c:pt idx="0">
                  <c:v>310</c:v>
                </c:pt>
                <c:pt idx="1">
                  <c:v>39</c:v>
                </c:pt>
                <c:pt idx="2">
                  <c:v>208</c:v>
                </c:pt>
                <c:pt idx="3">
                  <c:v>19</c:v>
                </c:pt>
                <c:pt idx="4">
                  <c:v>7626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D9A-4011-BFA7-861B530594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47103955937268"/>
          <c:y val="0.14186269556083564"/>
          <c:w val="0.27967010917113627"/>
          <c:h val="0.700994492050911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3EF1B8-8111-AD82-E596-EB6CDDD2C8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2F6EB1-E657-634D-8615-61759110D1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787F2-43D3-4E32-8481-F3D6232A06A5}" type="datetimeFigureOut">
              <a:rPr lang="fr-BE" smtClean="0"/>
              <a:t>24-03-26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BC4E3D-0573-A08C-0C99-79118BB331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DEC003-02A1-9EF1-7E90-A07ECA9799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D3F62-784A-4F32-B5A7-B159AF1F9ED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7327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4F763-A789-134D-A56B-213C7DD89FF3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68295-932B-0E41-9D34-C3A96BCE2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166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200" dirty="0">
                <a:effectLst/>
                <a:latin typeface="Segoe UI" panose="020B0502040204020203" pitchFamily="34" charset="0"/>
              </a:rPr>
              <a:t>Ne pas oublier d'avoir l'avis du fédéral à ce sujet pour en discuter avec les membres !</a:t>
            </a:r>
            <a:endParaRPr lang="fr-BE" sz="1200" dirty="0">
              <a:effectLst/>
              <a:latin typeface="Arial" panose="020B0604020202020204" pitchFamily="34" charset="0"/>
            </a:endParaRP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68295-932B-0E41-9D34-C3A96BCE2D2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08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>
            <a:extLst>
              <a:ext uri="{FF2B5EF4-FFF2-40B4-BE49-F238E27FC236}">
                <a16:creationId xmlns:a16="http://schemas.microsoft.com/office/drawing/2014/main" id="{EB65AFB9-B435-04C8-A5D5-F4DDB8BF05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8461" y="1646183"/>
            <a:ext cx="7755152" cy="4636007"/>
          </a:xfrm>
        </p:spPr>
        <p:txBody>
          <a:bodyPr>
            <a:normAutofit/>
          </a:bodyPr>
          <a:lstStyle>
            <a:lvl1pPr>
              <a:defRPr sz="3200" b="1" i="0">
                <a:latin typeface="Poppins" pitchFamily="2" charset="77"/>
                <a:cs typeface="Poppins" pitchFamily="2" charset="77"/>
              </a:defRPr>
            </a:lvl1pPr>
          </a:lstStyle>
          <a:p>
            <a:pPr algn="l"/>
            <a:r>
              <a:rPr lang="fr-BE" sz="5400" b="1" dirty="0">
                <a:solidFill>
                  <a:srgbClr val="202020"/>
                </a:solidFill>
                <a:effectLst/>
                <a:latin typeface="Poppins SemiBold" pitchFamily="2" charset="77"/>
                <a:cs typeface="Poppins SemiBold" pitchFamily="2" charset="77"/>
              </a:rPr>
              <a:t>Commission d’agrément des praticiens de l’Art infirmier</a:t>
            </a:r>
            <a:r>
              <a:rPr lang="fr-BE" sz="5400" b="0" i="0" dirty="0">
                <a:solidFill>
                  <a:srgbClr val="202020"/>
                </a:solidFill>
                <a:effectLst/>
                <a:latin typeface="Poppins" pitchFamily="2" charset="77"/>
                <a:cs typeface="Poppins" pitchFamily="2" charset="77"/>
              </a:rPr>
              <a:t> </a:t>
            </a:r>
            <a:br>
              <a:rPr lang="fr-BE" sz="5400" dirty="0">
                <a:solidFill>
                  <a:srgbClr val="202020"/>
                </a:solidFill>
                <a:effectLst/>
                <a:latin typeface="Poppins" pitchFamily="2" charset="77"/>
                <a:cs typeface="Poppins" pitchFamily="2" charset="77"/>
              </a:rPr>
            </a:br>
            <a:br>
              <a:rPr lang="fr-BE" sz="5400" dirty="0">
                <a:solidFill>
                  <a:srgbClr val="202020"/>
                </a:solidFill>
                <a:effectLst/>
                <a:latin typeface="Poppins" pitchFamily="2" charset="77"/>
                <a:cs typeface="Poppins" pitchFamily="2" charset="77"/>
              </a:rPr>
            </a:br>
            <a:endParaRPr lang="fr-FR" sz="5400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7" name="Espace réservé de la date 16">
            <a:extLst>
              <a:ext uri="{FF2B5EF4-FFF2-40B4-BE49-F238E27FC236}">
                <a16:creationId xmlns:a16="http://schemas.microsoft.com/office/drawing/2014/main" id="{D101E487-3DEE-F8EA-218C-EE57F1FE7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789AD955-2634-CEF6-99EF-F544B14A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D6E36972-E9FE-125B-99EB-8CA987372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9AB56B0C-E8D8-9840-9511-312DECD2DA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2941" y="352824"/>
            <a:ext cx="5765800" cy="12192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168B20F-DDFE-B028-1E98-7970AE7D1126}"/>
              </a:ext>
            </a:extLst>
          </p:cNvPr>
          <p:cNvSpPr/>
          <p:nvPr userDrawn="1"/>
        </p:nvSpPr>
        <p:spPr>
          <a:xfrm>
            <a:off x="672038" y="4946745"/>
            <a:ext cx="1347758" cy="86497"/>
          </a:xfrm>
          <a:prstGeom prst="rect">
            <a:avLst/>
          </a:prstGeom>
          <a:solidFill>
            <a:srgbClr val="3B8C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B8C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63557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909B8-23AD-5FA7-3F62-A0C62175F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739" y="1002675"/>
            <a:ext cx="10515600" cy="969617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E84D7D-5EC5-8469-53C2-D7BC5B5DE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2187574"/>
            <a:ext cx="10515600" cy="373821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55A165-B3C6-5FCD-0759-27854783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771C52-3E8E-56B5-E50F-572EF126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10DC37-149B-92F8-341A-672466037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2C0EDC9-D0BB-BA69-2B8D-2ABF5B9EFB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66" y="76651"/>
            <a:ext cx="2959102" cy="6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350086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81F49B-7A69-D209-0AD3-15F80C4B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96" y="1068778"/>
            <a:ext cx="10515600" cy="97258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B84B88-E801-06F7-B9F1-E218CE0BD23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8196" y="2726407"/>
            <a:ext cx="4678301" cy="2712491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Roboto" pitchFamily="2" charset="0"/>
                <a:ea typeface="Roboto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Lorem ipsum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amet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consectetur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adipiscing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elit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sed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do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eiusmod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tempor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incididunt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labore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et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magna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aliqua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ad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minim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veniam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quis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nostrud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exercitation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</a:t>
            </a:r>
            <a:endParaRPr lang="fr-FR" sz="2400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8B3625-6212-8DDC-4016-98910593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ADD8E0-B672-CBFC-6B2E-2ADA98313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51DAD4-D9E6-258C-CC3B-9B295220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D83E4F5D-416A-F21B-5559-C2DECC81281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5495" y="2683312"/>
            <a:ext cx="4678301" cy="2712491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Roboto" pitchFamily="2" charset="0"/>
                <a:ea typeface="Roboto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Lorem ipsum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amet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consectetur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adipiscing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elit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sed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do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eiusmod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tempor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incididunt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labore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et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magna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aliqua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ad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minim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veniam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quis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nostrud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exercitation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</a:t>
            </a:r>
            <a:endParaRPr lang="fr-FR" sz="2400" dirty="0">
              <a:latin typeface="Roboto" pitchFamily="2" charset="0"/>
              <a:ea typeface="Roboto" pitchFamily="2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54B05CC-0A89-5148-1015-32EC6F1F3E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66" y="76651"/>
            <a:ext cx="2959102" cy="6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845414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371A5-4CDB-6C9B-C64E-878D678A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18" y="1042479"/>
            <a:ext cx="10105902" cy="76029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9896049-8332-4D70-ED59-60169DE4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4DE15E-38E1-B6B1-A564-9B1FD499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D65D59-E0EB-DF94-30BB-2CA7824B4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83F68D3-31E9-263D-0E34-2BBE13C9F85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79418" y="2342738"/>
            <a:ext cx="10105902" cy="2712491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Roboto" pitchFamily="2" charset="0"/>
                <a:ea typeface="Roboto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Lorem ipsum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amet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consectetur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adipiscing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elit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sed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do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eiusmod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tempor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incididunt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labore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et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dolore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magna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aliqua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Ut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ad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minim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veniam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quis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nostrud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24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exercitation</a:t>
            </a:r>
            <a:r>
              <a:rPr lang="fr-BE" sz="24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</a:t>
            </a:r>
            <a:endParaRPr lang="fr-FR" sz="2400" dirty="0">
              <a:latin typeface="Roboto" pitchFamily="2" charset="0"/>
              <a:ea typeface="Roboto" pitchFamily="2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54ACC05-C6B7-94D3-9CA1-D80226D42B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266" y="76651"/>
            <a:ext cx="2959102" cy="6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28809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1B9835E-9E82-0985-3C31-180E4078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2058D41-ED74-7BD8-7C78-32EEE3CA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3A1C43-381D-C0FF-B9EB-734C14D1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9397347-6707-E192-60F0-BFFB0219B8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66" y="76651"/>
            <a:ext cx="2959102" cy="6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990511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F279D-46B2-74A0-4A8A-6819F30B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33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E7ED0FE-ED9C-076B-C153-FA462149E2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097867-78DC-07DF-81D8-3E8FACAADD9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26033" y="2648196"/>
            <a:ext cx="3932237" cy="3220791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>
                <a:latin typeface="Roboto" pitchFamily="2" charset="0"/>
                <a:ea typeface="Roboto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2200"/>
              </a:spcBef>
              <a:spcAft>
                <a:spcPts val="0"/>
              </a:spcAft>
              <a:buClr>
                <a:srgbClr val="D96D6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Lorem ipsum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sit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amet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consectetur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adipiscing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elit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sed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do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eiusmod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tempor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incididunt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ut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labore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et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dolore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magna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aliqua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Ut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enim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ad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minim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veniam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quis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nostrud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exercitation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Lorem ipsum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sit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amet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consectetur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adipiscing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elit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sed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do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eiusmod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tempor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incididunt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ut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labore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et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dolore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magna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aliqua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 Ut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enim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ad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minim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veniam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quis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nostrud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fr-BE" sz="1600" dirty="0" err="1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exercitation</a:t>
            </a:r>
            <a:r>
              <a:rPr lang="fr-BE" sz="1600" dirty="0">
                <a:solidFill>
                  <a:srgbClr val="202020"/>
                </a:solidFill>
                <a:latin typeface="Roboto" pitchFamily="2" charset="0"/>
                <a:ea typeface="Roboto" pitchFamily="2" charset="0"/>
              </a:rPr>
              <a:t>.</a:t>
            </a:r>
            <a:endParaRPr lang="fr-FR" sz="1600" dirty="0">
              <a:latin typeface="Roboto" pitchFamily="2" charset="0"/>
              <a:ea typeface="Roboto" pitchFamily="2" charset="0"/>
            </a:endParaRPr>
          </a:p>
          <a:p>
            <a:pPr marL="0" indent="0" algn="just">
              <a:lnSpc>
                <a:spcPct val="120000"/>
              </a:lnSpc>
              <a:buFont typeface="Arial" panose="020B0604020202020204" pitchFamily="34" charset="0"/>
              <a:buNone/>
            </a:pPr>
            <a:endParaRPr lang="fr-FR" sz="1600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2EFDA9-60DE-E020-31D1-816F2744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54DD21-C80C-0E50-D333-D579A5B8E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529738-101C-F945-68D4-CE51039C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90F93A6-F617-69ED-E254-31A9DE5ED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66" y="76651"/>
            <a:ext cx="2959102" cy="62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68233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e la date 16">
            <a:extLst>
              <a:ext uri="{FF2B5EF4-FFF2-40B4-BE49-F238E27FC236}">
                <a16:creationId xmlns:a16="http://schemas.microsoft.com/office/drawing/2014/main" id="{D101E487-3DEE-F8EA-218C-EE57F1FE7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789AD955-2634-CEF6-99EF-F544B14A5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D6E36972-E9FE-125B-99EB-8CA987372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A96BC9-9DE8-3183-70AC-CB2E5EB179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959099"/>
            <a:ext cx="8272419" cy="174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93880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E95456-4E45-8AA7-692F-5F26D253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96" y="1176378"/>
            <a:ext cx="10515600" cy="798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7698BE-3014-9B8B-816D-7A6952CFD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196" y="2464857"/>
            <a:ext cx="10515600" cy="3486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425BF2-A7E8-EA5C-4F09-EF94D59C9E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819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7AC6B-ED51-EC45-89CE-B6F528B21DB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F598F5-CC27-CC51-DAA4-F0B0D50C5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48596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B49BAF-9011-0350-CDF1-44C097178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059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4D825-51C1-5F4F-B8FC-F8336A1A21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44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7" r:id="rId6"/>
    <p:sldLayoutId id="2147483658" r:id="rId7"/>
  </p:sldLayoutIdLst>
  <p:transition spd="slow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5425" indent="-225425" algn="l" defTabSz="914400" rtl="0" eaLnBrk="1" latinLnBrk="0" hangingPunct="1">
        <a:lnSpc>
          <a:spcPct val="90000"/>
        </a:lnSpc>
        <a:spcBef>
          <a:spcPts val="2200"/>
        </a:spcBef>
        <a:buClr>
          <a:srgbClr val="3B8CB3"/>
        </a:buClr>
        <a:buSzPct val="100000"/>
        <a:buFont typeface="Arial" panose="020B0604020202020204" pitchFamily="34" charset="0"/>
        <a:buChar char="•"/>
        <a:tabLst/>
        <a:defRPr sz="2800" b="1" i="0" kern="1200">
          <a:solidFill>
            <a:schemeClr val="tx1"/>
          </a:solidFill>
          <a:latin typeface="Poppins SemiBold" pitchFamily="2" charset="77"/>
          <a:ea typeface="+mn-ea"/>
          <a:cs typeface="Poppins SemiBold" pitchFamily="2" charset="77"/>
        </a:defRPr>
      </a:lvl1pPr>
      <a:lvl2pPr marL="711200" indent="-254000" algn="l" defTabSz="914400" rtl="0" eaLnBrk="1" latinLnBrk="0" hangingPunct="1">
        <a:lnSpc>
          <a:spcPct val="90000"/>
        </a:lnSpc>
        <a:spcBef>
          <a:spcPts val="500"/>
        </a:spcBef>
        <a:buClr>
          <a:srgbClr val="3B8CB3"/>
        </a:buClr>
        <a:buFont typeface="Arial" panose="020B0604020202020204" pitchFamily="34" charset="0"/>
        <a:buChar char="•"/>
        <a:tabLst/>
        <a:defRPr sz="2400" b="0" i="0" kern="1200">
          <a:solidFill>
            <a:schemeClr val="tx1"/>
          </a:solidFill>
          <a:latin typeface="Poppins Medium" pitchFamily="2" charset="77"/>
          <a:ea typeface="+mn-ea"/>
          <a:cs typeface="Poppins Medium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>
              <a:lumMod val="65000"/>
              <a:lumOff val="35000"/>
            </a:schemeClr>
          </a:solidFill>
          <a:latin typeface="Poppins" pitchFamily="2" charset="77"/>
          <a:ea typeface="Roboto" pitchFamily="2" charset="0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oppins Light" pitchFamily="2" charset="77"/>
          <a:ea typeface="Roboto" pitchFamily="2" charset="0"/>
          <a:cs typeface="Poppins Light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oppins ExtraLight" pitchFamily="2" charset="77"/>
          <a:ea typeface="Roboto" pitchFamily="2" charset="0"/>
          <a:cs typeface="Poppins ExtraLight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justice.just.fgov.be/eli/arrete/2024/01/29/2024001797/juste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ustice.just.fgov.be/eli/arrete/2024/01/29/2024001797/justel#Art.6" TargetMode="External"/><Relationship Id="rId2" Type="http://schemas.openxmlformats.org/officeDocument/2006/relationships/hyperlink" Target="https://www.ejustice.just.fgov.be/eli/arrete/2024/01/29/2024001797/justel#Art.1er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ustice.just.fgov.be/eli/arrete/2024/01/29/2024001797/justel#Art.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ejustice.just.fgov.be/eli/arrete/2024/01/29/2024001797/justel#Art.1er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A2E241-5183-C449-5A30-6C92580AA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173" y="1429965"/>
            <a:ext cx="7610433" cy="3579779"/>
          </a:xfrm>
        </p:spPr>
        <p:txBody>
          <a:bodyPr>
            <a:normAutofit/>
          </a:bodyPr>
          <a:lstStyle/>
          <a:p>
            <a:pPr algn="ctr"/>
            <a:r>
              <a:rPr lang="fr-BE" sz="2800" dirty="0">
                <a:latin typeface="Arial" panose="020B0604020202020204" pitchFamily="34" charset="0"/>
                <a:cs typeface="Arial" panose="020B0604020202020204" pitchFamily="34" charset="0"/>
              </a:rPr>
              <a:t>Arrêté royal du 24 janvier 2024 relatif aux professions d'assistant </a:t>
            </a:r>
            <a:r>
              <a:rPr lang="fr-BE" sz="2800" dirty="0" err="1">
                <a:latin typeface="Arial" panose="020B0604020202020204" pitchFamily="34" charset="0"/>
                <a:cs typeface="Arial" panose="020B0604020202020204" pitchFamily="34" charset="0"/>
              </a:rPr>
              <a:t>pharmaceutico</a:t>
            </a:r>
            <a:r>
              <a:rPr lang="fr-BE" sz="2800" dirty="0">
                <a:latin typeface="Arial" panose="020B0604020202020204" pitchFamily="34" charset="0"/>
                <a:cs typeface="Arial" panose="020B0604020202020204" pitchFamily="34" charset="0"/>
              </a:rPr>
              <a:t>-technique orienté vers l'officine ouverte au public et d'assistant </a:t>
            </a:r>
            <a:r>
              <a:rPr lang="fr-BE" sz="2800" dirty="0" err="1">
                <a:latin typeface="Arial" panose="020B0604020202020204" pitchFamily="34" charset="0"/>
                <a:cs typeface="Arial" panose="020B0604020202020204" pitchFamily="34" charset="0"/>
              </a:rPr>
              <a:t>pharmaceutico</a:t>
            </a:r>
            <a:r>
              <a:rPr lang="fr-BE" sz="2800" dirty="0">
                <a:latin typeface="Arial" panose="020B0604020202020204" pitchFamily="34" charset="0"/>
                <a:cs typeface="Arial" panose="020B0604020202020204" pitchFamily="34" charset="0"/>
              </a:rPr>
              <a:t>-technique orienté vers l'officine hospitalière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157056"/>
      </p:ext>
    </p:extLst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C950D-09C4-4A49-5632-3DC7721D9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A64177-AC34-7653-730D-A438214ED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73" y="868021"/>
            <a:ext cx="10515600" cy="969617"/>
          </a:xfrm>
        </p:spPr>
        <p:txBody>
          <a:bodyPr>
            <a:normAutofit/>
          </a:bodyPr>
          <a:lstStyle/>
          <a:p>
            <a:r>
              <a:rPr lang="fr-BE" sz="3500" b="1" i="0" dirty="0">
                <a:effectLst/>
                <a:latin typeface="Poppins" pitchFamily="2" charset="77"/>
                <a:cs typeface="Poppins" pitchFamily="2" charset="77"/>
              </a:rPr>
              <a:t>Programme à adapter </a:t>
            </a:r>
            <a:endParaRPr lang="fr-FR" sz="35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FBFE02-B87C-B131-104B-F737C59D4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05" y="1352830"/>
            <a:ext cx="11162467" cy="4525057"/>
          </a:xfrm>
        </p:spPr>
        <p:txBody>
          <a:bodyPr>
            <a:noAutofit/>
          </a:bodyPr>
          <a:lstStyle/>
          <a:p>
            <a:pPr marL="84137" lvl="1" indent="0" algn="just">
              <a:lnSpc>
                <a:spcPct val="120000"/>
              </a:lnSpc>
              <a:buNone/>
            </a:pPr>
            <a:endParaRPr lang="fr-BE" sz="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6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TRONC COMMUN 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b="1" u="sng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 programme de formation comprend un </a:t>
            </a: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tronc commun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dont le programme d'apprentissage englobe au moins :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1° une formation théorique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en:  a) physiologie, anatomie et biologie, y compris biochimie et microbiologie ;  b) étude des médicaments minéraux ;  c) pharmacologie ;  d) dispositifs médicaux ;  e) physique ;  f) déontologie ;  g) calcul de dose médicale ;  h) sécurité des patients ;  i) qualité des soins ;  j) pharmacovigilance ;  k) législation pharmaceutique et législation relative à l'exercice des professions des soins de santé.  l) chimie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2° une formation théorique et pratique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 :  a) lecture et analyse d'ordonnances ;  b) tarification ;  c) hygiène ;  d) techniques aseptiques et stérilité ;  e) galénique, préparations stériles et non-stériles ((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cyto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)toxiques et non-toxiques) ;  f) dispositifs médicaux (stériles) ;  g) pharmacotechnie ;  h) compétences en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686409632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46616F4C-02DB-951A-769A-E5E3D7BD44E0}"/>
              </a:ext>
            </a:extLst>
          </p:cNvPr>
          <p:cNvSpPr txBox="1"/>
          <p:nvPr/>
        </p:nvSpPr>
        <p:spPr>
          <a:xfrm>
            <a:off x="594360" y="879840"/>
            <a:ext cx="10222992" cy="5319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7" lvl="1" algn="just">
              <a:lnSpc>
                <a:spcPct val="120000"/>
              </a:lnSpc>
            </a:pPr>
            <a:r>
              <a:rPr lang="fr-BE" sz="16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PROGRAMME SPECIFIQUE APT-O</a:t>
            </a: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algn="just">
              <a:lnSpc>
                <a:spcPct val="120000"/>
              </a:lnSpc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 programme de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formation spécifique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pour l'assistant 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orienté vers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l'officine ouverte au public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comprend, en plus du programme de formation du tronc commun, au minimum :  </a:t>
            </a:r>
          </a:p>
          <a:p>
            <a:pPr marL="84137" lvl="1" algn="just">
              <a:lnSpc>
                <a:spcPct val="120000"/>
              </a:lnSpc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1° une formation théorique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orientée à l'exercice de la profession dans une officine ouverte au public, en :  a) pharmacologie ;  b) médicaments en vente libre ;  c) parapharmacie, y compris la diététique, l'homéopathie et la cosmétologie ;  d)  e) phytothérapie ;  f) législation et déontologie pharmaceutique ;  g) produits de nutrition artificielle ;  h) préparation de médication individuelle (PMI). 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2° </a:t>
            </a: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une formation théorique et pratique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orientée à l'exercice de la profession dans une officine ouverte au public, en :  a) conseils pharmaceutiques et phytothérapiques ;  b) conseils parapharmaceutiques ;  c) soins pharmaceutiques ;  d) mise en 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oeuvre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de nouvelles techniques ;  e) pharmacotechnie ;  f)  informatique (médicale) appliquée y compris des logiciels d'aide à la gestion d'une pharmacie et pour des prescriptions électroniques, e-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et m-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algn="just">
              <a:lnSpc>
                <a:spcPct val="120000"/>
              </a:lnSpc>
            </a:pPr>
            <a:r>
              <a:rPr lang="fr-BE" sz="16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PROGRAMME SPECIFIQUE APT-H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Le programme de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formation spécifique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pour l'assistant 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orienté vers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l'officine hospitalière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comprend, en plus du programme de formation du tronc commun, au minimum :  </a:t>
            </a: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1° </a:t>
            </a: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une formation théorique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orientée à l'exercice de la profession dans une pharmacie hospitalière, en :  a) pharmacologie des médicaments à usage hospitalier ;  b) gaz médicaux ;  c) calcul de débit ;  d) radioprotection ;  e) législation et déontologie pharmaceutique. 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2° </a:t>
            </a:r>
            <a:r>
              <a:rPr lang="fr-BE" sz="1200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une formation théorique et pratique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orientée à l'exercice de la profession dans une pharmacie hospitalière, en :  a) techniques aseptiques, Pharmaceutical Inspection Convention and Pharmaceutical Inspection 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Co-operation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Scheme (PIC/S), 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Cleanroom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;  b) hygiène ;  c) implants ;  d) pharmacotechnie ;  e) soins pharmaceutiques ;  f) radiopharmacie ;  g) informatique (médicale) appliquée y compris des logiciels d'aide à la gestion d'une pharmacie et pour des prescriptions électroniques, e-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et m-</a:t>
            </a:r>
            <a:r>
              <a:rPr lang="fr-BE" sz="12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;  h) produits de nutrition artificielle.</a:t>
            </a:r>
          </a:p>
        </p:txBody>
      </p:sp>
    </p:spTree>
    <p:extLst>
      <p:ext uri="{BB962C8B-B14F-4D97-AF65-F5344CB8AC3E}">
        <p14:creationId xmlns:p14="http://schemas.microsoft.com/office/powerpoint/2010/main" val="772374912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426A2-7A64-19B6-6D54-A558F192F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669300"/>
            <a:ext cx="10515600" cy="969617"/>
          </a:xfrm>
        </p:spPr>
        <p:txBody>
          <a:bodyPr>
            <a:normAutofit/>
          </a:bodyPr>
          <a:lstStyle/>
          <a:p>
            <a:r>
              <a:rPr lang="fr-BE" sz="1700" dirty="0"/>
              <a:t>Chiffres FWB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9E437A82-887D-D8DA-10A3-E5664FEAE3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3250" y="1457325"/>
          <a:ext cx="10515600" cy="4468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439211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&#10;">
            <a:extLst>
              <a:ext uri="{FF2B5EF4-FFF2-40B4-BE49-F238E27FC236}">
                <a16:creationId xmlns:a16="http://schemas.microsoft.com/office/drawing/2014/main" id="{F42899D2-36F3-2507-30C4-6473A92DF30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BE" dirty="0"/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421175972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897217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A7360-5C64-2F15-C6AF-E6B39AF88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9D71A-ECB3-9030-4BB0-50BCAB836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739" y="681663"/>
            <a:ext cx="10515600" cy="969617"/>
          </a:xfrm>
        </p:spPr>
        <p:txBody>
          <a:bodyPr>
            <a:normAutofit/>
          </a:bodyPr>
          <a:lstStyle/>
          <a:p>
            <a:pPr algn="ctr"/>
            <a:r>
              <a:rPr lang="fr-BE" sz="3500" b="1" i="0" dirty="0">
                <a:effectLst/>
                <a:latin typeface="Poppins" pitchFamily="2" charset="77"/>
                <a:cs typeface="Poppins" pitchFamily="2" charset="77"/>
              </a:rPr>
              <a:t>Arrêté royal du 29 janvier 2024</a:t>
            </a:r>
            <a:endParaRPr lang="fr-FR" sz="3500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CE9C89CF-EF70-F1A0-01D7-3C7C77250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933043"/>
              </p:ext>
            </p:extLst>
          </p:nvPr>
        </p:nvGraphicFramePr>
        <p:xfrm>
          <a:off x="1011347" y="2148839"/>
          <a:ext cx="10515600" cy="1405393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05289867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35446304"/>
                    </a:ext>
                  </a:extLst>
                </a:gridCol>
              </a:tblGrid>
              <a:tr h="4015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dirty="0"/>
                        <a:t>Avant (AR 1997)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/>
                        <a:t>Après (AR 2024)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355221"/>
                  </a:ext>
                </a:extLst>
              </a:tr>
              <a:tr h="10038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dirty="0"/>
                        <a:t>Une seule profession d’APT, sans distinction formelle entre officine ouverte et hôpital.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dirty="0"/>
                        <a:t>Deux professions distinctes : </a:t>
                      </a:r>
                      <a:r>
                        <a:rPr lang="fr-BE" b="1" dirty="0"/>
                        <a:t>APT officine ouverte</a:t>
                      </a:r>
                      <a:r>
                        <a:rPr lang="fr-BE" dirty="0"/>
                        <a:t> et </a:t>
                      </a:r>
                      <a:r>
                        <a:rPr lang="fr-BE" b="1" dirty="0"/>
                        <a:t>APT officine hospitalière</a:t>
                      </a:r>
                      <a:r>
                        <a:rPr lang="fr-BE" dirty="0"/>
                        <a:t>, chacune avec des compétences et exigences propres.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82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988633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E2B79-439E-1C87-59C1-B5D9CF3BD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F6F36-AB25-9A92-0FAB-98ABE893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739" y="681663"/>
            <a:ext cx="10515600" cy="969617"/>
          </a:xfrm>
        </p:spPr>
        <p:txBody>
          <a:bodyPr>
            <a:normAutofit/>
          </a:bodyPr>
          <a:lstStyle/>
          <a:p>
            <a:pPr algn="ctr"/>
            <a:r>
              <a:rPr lang="fr-BE" sz="3500" b="1" i="0" dirty="0">
                <a:effectLst/>
                <a:latin typeface="Poppins" pitchFamily="2" charset="77"/>
                <a:cs typeface="Poppins" pitchFamily="2" charset="77"/>
              </a:rPr>
              <a:t>Arrêté royal du 29 janvier 2024</a:t>
            </a:r>
            <a:endParaRPr lang="fr-FR" sz="35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21FD42-5C81-958D-DD6B-5598785DF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1514120"/>
            <a:ext cx="10052308" cy="4525057"/>
          </a:xfrm>
        </p:spPr>
        <p:txBody>
          <a:bodyPr>
            <a:noAutofit/>
          </a:bodyPr>
          <a:lstStyle/>
          <a:p>
            <a:pPr marL="858837" lvl="2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dirty="0">
                <a:solidFill>
                  <a:schemeClr val="tx1"/>
                </a:solidFill>
              </a:rPr>
              <a:t>Crée 2 titres  : </a:t>
            </a:r>
            <a:endParaRPr lang="fr-BE" dirty="0">
              <a:solidFill>
                <a:srgbClr val="0563C1"/>
              </a:solidFill>
              <a:hlinkClick r:id="rId2" tooltip="arrêté royal (AR) du 29&amp;nbsp;janvier 2024 relatif aux professions d'assistant pharmaceutico-technique orienté vers l'officine ouverte au public et d'assistant pharmaceutico-technique orienté vers l'officine hospitalièr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258887" lvl="3" indent="-285750" algn="just">
              <a:lnSpc>
                <a:spcPct val="120000"/>
              </a:lnSpc>
            </a:pPr>
            <a:r>
              <a:rPr lang="fr-BE" dirty="0">
                <a:solidFill>
                  <a:srgbClr val="0563C1"/>
                </a:solidFill>
                <a:hlinkClick r:id="rId2" tooltip="arrêté royal (AR) du 29&amp;nbsp;janvier 2024 relatif aux professions d'assistant pharmaceutico-technique orienté vers l'officine ouverte au public et d'assistant pharmaceutico-technique orienté vers l'officine hospitaliè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APT vers l'officine ouverte au public </a:t>
            </a:r>
          </a:p>
          <a:p>
            <a:pPr marL="1258887" lvl="3" indent="-285750" algn="just">
              <a:lnSpc>
                <a:spcPct val="120000"/>
              </a:lnSpc>
            </a:pPr>
            <a:r>
              <a:rPr lang="fr-BE" dirty="0">
                <a:solidFill>
                  <a:srgbClr val="0563C1"/>
                </a:solidFill>
                <a:hlinkClick r:id="rId2" tooltip="arrêté royal (AR) du 29&amp;nbsp;janvier 2024 relatif aux professions d'assistant pharmaceutico-technique orienté vers l'officine ouverte au public et d'assistant pharmaceutico-technique orienté vers l'officine hospitaliè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APT vers l'officine hospitalière</a:t>
            </a:r>
            <a:endParaRPr lang="fr-BE" dirty="0">
              <a:solidFill>
                <a:srgbClr val="0563C1"/>
              </a:solidFill>
            </a:endParaRPr>
          </a:p>
          <a:p>
            <a:pPr marL="973137" lvl="3" indent="0" algn="just">
              <a:lnSpc>
                <a:spcPct val="120000"/>
              </a:lnSpc>
              <a:buNone/>
            </a:pPr>
            <a:endParaRPr lang="fr-BE" dirty="0">
              <a:solidFill>
                <a:schemeClr val="tx1"/>
              </a:solidFill>
            </a:endParaRPr>
          </a:p>
          <a:p>
            <a:pPr marL="858837" lvl="2" indent="-3429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dirty="0">
                <a:solidFill>
                  <a:schemeClr val="tx1"/>
                </a:solidFill>
              </a:rPr>
              <a:t>Prévoit : </a:t>
            </a:r>
          </a:p>
          <a:p>
            <a:pPr marL="1258887" lvl="3" indent="-285750" algn="just">
              <a:lnSpc>
                <a:spcPct val="120000"/>
              </a:lnSpc>
            </a:pPr>
            <a:r>
              <a:rPr lang="fr-BE" dirty="0"/>
              <a:t>Les exigences minimales de qualification qui doivent être satisfaites pour exercer chacune de ces professions ;</a:t>
            </a:r>
          </a:p>
          <a:p>
            <a:pPr marL="1258887" lvl="3" indent="-285750" algn="just">
              <a:lnSpc>
                <a:spcPct val="120000"/>
              </a:lnSpc>
            </a:pPr>
            <a:r>
              <a:rPr lang="fr-BE" dirty="0"/>
              <a:t>Les actes confiés ;</a:t>
            </a:r>
          </a:p>
          <a:p>
            <a:pPr marL="1258887" lvl="3" indent="-285750" algn="just">
              <a:lnSpc>
                <a:spcPct val="120000"/>
              </a:lnSpc>
            </a:pPr>
            <a:r>
              <a:rPr lang="fr-BE" dirty="0"/>
              <a:t>Les conditions dans lesquelles ces actes confiés peuvent être posés.</a:t>
            </a:r>
          </a:p>
          <a:p>
            <a:pPr marL="515937" lvl="2" indent="0" algn="just">
              <a:lnSpc>
                <a:spcPct val="120000"/>
              </a:lnSpc>
              <a:buNone/>
            </a:pPr>
            <a:endParaRPr lang="fr-BE" dirty="0"/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78661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0C0DF-BD79-D5BA-3EE6-50C895D7C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989942-64FD-B735-C14A-5E4BAB53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18" y="1042479"/>
            <a:ext cx="10105902" cy="760293"/>
          </a:xfrm>
        </p:spPr>
        <p:txBody>
          <a:bodyPr anchor="ctr">
            <a:normAutofit/>
          </a:bodyPr>
          <a:lstStyle/>
          <a:p>
            <a:r>
              <a:rPr lang="fr-BE" b="1" i="0">
                <a:effectLst/>
              </a:rPr>
              <a:t>Arrêté royal du 29 janvier 2024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D86C27-33A3-FE3B-1537-B0E715E0C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9418" y="2342738"/>
            <a:ext cx="10105902" cy="2712491"/>
          </a:xfrm>
        </p:spPr>
        <p:txBody>
          <a:bodyPr>
            <a:normAutofit/>
          </a:bodyPr>
          <a:lstStyle/>
          <a:p>
            <a:pPr marL="515937" lvl="2" indent="0" algn="just">
              <a:buNone/>
            </a:pPr>
            <a:endParaRPr lang="fr-BE" sz="2400" dirty="0">
              <a:solidFill>
                <a:srgbClr val="202020"/>
              </a:solidFill>
            </a:endParaRPr>
          </a:p>
          <a:p>
            <a:pPr marL="858837" lvl="2" indent="-342900" algn="just">
              <a:buFont typeface="Courier New" panose="02070309020205020404" pitchFamily="49" charset="0"/>
              <a:buChar char="o"/>
            </a:pPr>
            <a:r>
              <a:rPr lang="fr-BE" sz="2400" dirty="0">
                <a:solidFill>
                  <a:srgbClr val="202020"/>
                </a:solidFill>
              </a:rPr>
              <a:t>Il a été publié le 22 mars 2024. </a:t>
            </a:r>
          </a:p>
          <a:p>
            <a:pPr marL="858837" lvl="2" indent="-342900" algn="just">
              <a:buFont typeface="Courier New" panose="02070309020205020404" pitchFamily="49" charset="0"/>
              <a:buChar char="o"/>
            </a:pPr>
            <a:r>
              <a:rPr lang="fr-BE" sz="2400" dirty="0">
                <a:solidFill>
                  <a:srgbClr val="202020"/>
                </a:solidFill>
              </a:rPr>
              <a:t>Il est entré en vigueur le 1</a:t>
            </a:r>
            <a:r>
              <a:rPr lang="fr-BE" sz="2400" baseline="30000" dirty="0">
                <a:solidFill>
                  <a:srgbClr val="202020"/>
                </a:solidFill>
              </a:rPr>
              <a:t>er</a:t>
            </a:r>
            <a:r>
              <a:rPr lang="fr-BE" sz="2400" dirty="0">
                <a:solidFill>
                  <a:srgbClr val="202020"/>
                </a:solidFill>
              </a:rPr>
              <a:t> avril 2024. </a:t>
            </a:r>
          </a:p>
          <a:p>
            <a:pPr marL="858837" lvl="2" indent="-342900" algn="just">
              <a:buFont typeface="Courier New" panose="02070309020205020404" pitchFamily="49" charset="0"/>
              <a:buChar char="o"/>
            </a:pPr>
            <a:r>
              <a:rPr lang="fr-BE" sz="2400" dirty="0">
                <a:solidFill>
                  <a:srgbClr val="202020"/>
                </a:solidFill>
              </a:rPr>
              <a:t>Toutefois, l'agrément est obligatoire depuis le 1</a:t>
            </a:r>
            <a:r>
              <a:rPr lang="fr-BE" sz="2400" baseline="30000" dirty="0">
                <a:solidFill>
                  <a:srgbClr val="202020"/>
                </a:solidFill>
              </a:rPr>
              <a:t>er</a:t>
            </a:r>
            <a:r>
              <a:rPr lang="fr-BE" sz="2400" dirty="0">
                <a:solidFill>
                  <a:srgbClr val="202020"/>
                </a:solidFill>
              </a:rPr>
              <a:t> janvier 2025.</a:t>
            </a:r>
          </a:p>
          <a:p>
            <a:pPr marL="358775" lvl="1" indent="-274638" algn="just">
              <a:buFont typeface="+mj-lt"/>
              <a:buAutoNum type="arabicPeriod"/>
            </a:pPr>
            <a:endParaRPr lang="fr-BE" sz="2400" dirty="0">
              <a:solidFill>
                <a:srgbClr val="202020"/>
              </a:solidFill>
            </a:endParaRPr>
          </a:p>
          <a:p>
            <a:pPr marL="84137" lvl="1" indent="0" algn="just">
              <a:buNone/>
            </a:pPr>
            <a:endParaRPr lang="fr-BE" sz="2400" dirty="0">
              <a:solidFill>
                <a:srgbClr val="2020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68856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9838E-DC95-7856-F6BC-22F73B363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CFB04-C6F9-2CAB-A5CB-602A4B42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739" y="681663"/>
            <a:ext cx="10515600" cy="969617"/>
          </a:xfrm>
        </p:spPr>
        <p:txBody>
          <a:bodyPr>
            <a:normAutofit/>
          </a:bodyPr>
          <a:lstStyle/>
          <a:p>
            <a:pPr algn="ctr"/>
            <a:r>
              <a:rPr lang="fr-BE" sz="3500" b="1" i="0" dirty="0">
                <a:effectLst/>
                <a:latin typeface="Poppins" pitchFamily="2" charset="77"/>
                <a:cs typeface="Poppins" pitchFamily="2" charset="77"/>
              </a:rPr>
              <a:t>Arrêté royal du 29 janvier 2024</a:t>
            </a:r>
            <a:endParaRPr lang="fr-FR" sz="35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865265-CE83-0DDD-2922-F15E4790E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1514120"/>
            <a:ext cx="11203948" cy="4525057"/>
          </a:xfrm>
        </p:spPr>
        <p:txBody>
          <a:bodyPr>
            <a:noAutofit/>
          </a:bodyPr>
          <a:lstStyle/>
          <a:p>
            <a:pPr marL="84137" lvl="1" indent="0" algn="just">
              <a:lnSpc>
                <a:spcPct val="120000"/>
              </a:lnSpc>
              <a:buNone/>
            </a:pPr>
            <a:r>
              <a:rPr lang="fr-BE" sz="2000" dirty="0">
                <a:latin typeface="Poppins" pitchFamily="2" charset="77"/>
                <a:ea typeface="Roboto" pitchFamily="2" charset="0"/>
                <a:cs typeface="Poppins" pitchFamily="2" charset="77"/>
              </a:rPr>
              <a:t>Selon le Fédéral, plusieurs constats ont motivé la révision :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400" dirty="0">
              <a:latin typeface="Poppins" pitchFamily="2" charset="77"/>
              <a:ea typeface="Roboto" pitchFamily="2" charset="0"/>
              <a:cs typeface="Poppins" pitchFamily="2" charset="77"/>
            </a:endParaRPr>
          </a:p>
          <a:p>
            <a:pPr marL="427037" lvl="1" indent="-3429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2000" dirty="0">
                <a:latin typeface="Poppins" pitchFamily="2" charset="77"/>
                <a:ea typeface="Roboto" pitchFamily="2" charset="0"/>
                <a:cs typeface="Poppins" pitchFamily="2" charset="77"/>
              </a:rPr>
              <a:t>Évolution importante de la profession depuis 1997 : les tâches, responsabilités et technologies ont changé.</a:t>
            </a:r>
          </a:p>
          <a:p>
            <a:pPr marL="427037" lvl="1" indent="-3429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2000" dirty="0">
                <a:latin typeface="Poppins" pitchFamily="2" charset="77"/>
                <a:ea typeface="Roboto" pitchFamily="2" charset="0"/>
                <a:cs typeface="Poppins" pitchFamily="2" charset="77"/>
              </a:rPr>
              <a:t>Niveau de formation devenu insuffisant pour répondre aux exigences actuelles, notamment en matière de sécurité, de préparation et de gestion du médicament.</a:t>
            </a:r>
          </a:p>
          <a:p>
            <a:pPr marL="427037" lvl="1" indent="-3429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2000" dirty="0">
                <a:latin typeface="Poppins" pitchFamily="2" charset="77"/>
                <a:ea typeface="Roboto" pitchFamily="2" charset="0"/>
                <a:cs typeface="Poppins" pitchFamily="2" charset="77"/>
              </a:rPr>
              <a:t>Préparation insuffisante des diplômés au travail en milieu hospitalier où les compétences requises sont plus techniques et spécifiques.</a:t>
            </a:r>
            <a:br>
              <a:rPr lang="fr-BE" sz="2000" dirty="0">
                <a:latin typeface="Poppins" pitchFamily="2" charset="77"/>
                <a:ea typeface="Roboto" pitchFamily="2" charset="0"/>
                <a:cs typeface="Poppins" pitchFamily="2" charset="77"/>
              </a:rPr>
            </a:br>
            <a:endParaRPr lang="fr-BE" sz="2000" dirty="0">
              <a:latin typeface="Poppins" pitchFamily="2" charset="77"/>
              <a:ea typeface="Roboto" pitchFamily="2" charset="0"/>
              <a:cs typeface="Poppins" pitchFamily="2" charset="77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2000" b="1" dirty="0"/>
              <a:t>En résumé : le cadre légal ne correspondait plus à la réalité du terrain, ni aux attentes des pharmaciens, des hôpitaux et des patients.</a:t>
            </a:r>
            <a:endParaRPr lang="fr-BE" sz="2000" b="1" dirty="0">
              <a:latin typeface="Poppins" pitchFamily="2" charset="77"/>
              <a:ea typeface="Roboto" pitchFamily="2" charset="0"/>
              <a:cs typeface="Poppins" pitchFamily="2" charset="77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188006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0815-247B-6286-24C1-592F2209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96" y="651371"/>
            <a:ext cx="10515600" cy="605333"/>
          </a:xfrm>
        </p:spPr>
        <p:txBody>
          <a:bodyPr>
            <a:normAutofit/>
          </a:bodyPr>
          <a:lstStyle/>
          <a:p>
            <a:pPr algn="just"/>
            <a:r>
              <a:rPr lang="fr-BE" sz="1700" b="1" i="0" dirty="0">
                <a:effectLst/>
                <a:latin typeface="Poppins" pitchFamily="2" charset="77"/>
                <a:cs typeface="Poppins" pitchFamily="2" charset="77"/>
              </a:rPr>
              <a:t>Les différents types d’agrément en tant qu’assistant pharmaceutico-technique orienté vers l’officine ouverte au public (APT-O)</a:t>
            </a:r>
            <a:endParaRPr lang="fr-FR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1332B-A74F-B397-4EC4-EB702BB04F61}"/>
              </a:ext>
            </a:extLst>
          </p:cNvPr>
          <p:cNvSpPr/>
          <p:nvPr/>
        </p:nvSpPr>
        <p:spPr>
          <a:xfrm>
            <a:off x="4429154" y="1458043"/>
            <a:ext cx="1843334" cy="81580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définitif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26656A-BBF5-E0C1-2FDB-C6402D402227}"/>
              </a:ext>
            </a:extLst>
          </p:cNvPr>
          <p:cNvSpPr/>
          <p:nvPr/>
        </p:nvSpPr>
        <p:spPr>
          <a:xfrm>
            <a:off x="4429154" y="2129113"/>
            <a:ext cx="1843334" cy="330943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Être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titulaire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d'un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diplôme d‘’APT-O 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dont la 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formation correspond à 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a) soit au moins 90 crédits ECTS, dont au moins 700 heures de stage 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b) soit au minimum 850 heures de contact de formation théorique et pratique, et au minimum un stage de 700 heures.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 programme de formation comprend un tronc commun et une formation spécifique.</a:t>
            </a:r>
            <a:endParaRPr lang="fr-BE" sz="10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2"/>
              </a:rPr>
              <a:t>Article 2, §§ 1, 2 et 3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 l'AR du 29 janvier 2024 précité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0B2822-4892-F5E8-A124-4E46CD782216}"/>
              </a:ext>
            </a:extLst>
          </p:cNvPr>
          <p:cNvSpPr/>
          <p:nvPr/>
        </p:nvSpPr>
        <p:spPr>
          <a:xfrm>
            <a:off x="1023100" y="1458043"/>
            <a:ext cx="1843334" cy="61121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d'office sur la base d'un agrément d'assistant </a:t>
            </a:r>
            <a:r>
              <a:rPr lang="fr-BE" sz="1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(APT)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B937A24-6F41-D103-6552-970126B17455}"/>
              </a:ext>
            </a:extLst>
          </p:cNvPr>
          <p:cNvSpPr/>
          <p:nvPr/>
        </p:nvSpPr>
        <p:spPr>
          <a:xfrm>
            <a:off x="7835208" y="1583763"/>
            <a:ext cx="1843334" cy="80790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définitif sur la base de mesure transitoire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75491D-ADF9-4663-C0C5-07CCF836DB79}"/>
              </a:ext>
            </a:extLst>
          </p:cNvPr>
          <p:cNvSpPr/>
          <p:nvPr/>
        </p:nvSpPr>
        <p:spPr>
          <a:xfrm>
            <a:off x="1023100" y="2079890"/>
            <a:ext cx="1843334" cy="3309429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lnSpc>
                <a:spcPct val="107000"/>
              </a:lnSpc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Les personnes qui sont agréées au 1er janvier 2025 en tant qu’APT sur la base de l’arrêté royal (AR) du 5 février 1997 sont d'office agréées en tant qu’APT-O.</a:t>
            </a:r>
          </a:p>
          <a:p>
            <a:pPr algn="just">
              <a:lnSpc>
                <a:spcPct val="107000"/>
              </a:lnSpc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Ces personnes ont reçu leur agrément d'office dans le courant du 1er trimestre 2025.</a:t>
            </a:r>
          </a:p>
          <a:p>
            <a:pPr algn="just">
              <a:lnSpc>
                <a:spcPct val="107000"/>
              </a:lnSpc>
            </a:pPr>
            <a:endParaRPr lang="fr-BE" sz="10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lnSpc>
                <a:spcPct val="107000"/>
              </a:lnSpc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Article 6, § 1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de l'AR du 29 janvier 2024 relatif aux professions d'assistant </a:t>
            </a:r>
            <a:r>
              <a:rPr lang="fr-BE" sz="1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orienté vers l'officine ouverte au public et d'assistant </a:t>
            </a:r>
            <a:r>
              <a:rPr lang="fr-BE" sz="1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orienté vers l'officine hospitalière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5F43C80-0253-3DB4-B05A-A11BC0C0F356}"/>
              </a:ext>
            </a:extLst>
          </p:cNvPr>
          <p:cNvSpPr/>
          <p:nvPr/>
        </p:nvSpPr>
        <p:spPr>
          <a:xfrm>
            <a:off x="7835208" y="2245367"/>
            <a:ext cx="1843334" cy="3193179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 algn="just">
              <a:buFontTx/>
              <a:buChar char="-"/>
              <a:defRPr/>
            </a:pP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Être titulaire d'un diplôme d’assistant </a:t>
            </a:r>
            <a:r>
              <a:rPr lang="fr-BE" sz="10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-technique 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répondant aux conditions de qualification de l'AR du 5 février 1997 ET</a:t>
            </a:r>
          </a:p>
          <a:p>
            <a:pPr marL="171450" indent="-171450" algn="just">
              <a:buFontTx/>
              <a:buChar char="-"/>
              <a:defRPr/>
            </a:pP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avoir effectué, au plus tard </a:t>
            </a:r>
            <a:r>
              <a:rPr lang="fr-BE" sz="10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 21 mars 2030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un stage d’au moins 300 heures dans une officine ouverte au public.</a:t>
            </a:r>
          </a:p>
          <a:p>
            <a:pPr marL="171450" indent="-171450" algn="just">
              <a:buFontTx/>
              <a:buChar char="-"/>
              <a:defRPr/>
            </a:pPr>
            <a:endParaRPr lang="fr-B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defRPr/>
            </a:pP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Article 6, § 3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de l'AR du 29 janvier 2024 précité</a:t>
            </a:r>
          </a:p>
          <a:p>
            <a:pPr algn="just">
              <a:defRPr/>
            </a:pPr>
            <a:endParaRPr lang="fr-B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084488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0815-247B-6286-24C1-592F2209F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28" y="611108"/>
            <a:ext cx="10515600" cy="605333"/>
          </a:xfrm>
        </p:spPr>
        <p:txBody>
          <a:bodyPr>
            <a:normAutofit/>
          </a:bodyPr>
          <a:lstStyle/>
          <a:p>
            <a:pPr algn="just"/>
            <a:r>
              <a:rPr lang="fr-BE" sz="1700" b="1" i="0" dirty="0">
                <a:effectLst/>
                <a:latin typeface="Poppins" pitchFamily="2" charset="77"/>
                <a:cs typeface="Poppins" pitchFamily="2" charset="77"/>
              </a:rPr>
              <a:t>Les différents types d’agrément en tant qu’assistant pharmaceutico-technique orienté vers l’officine hospitalière (APT-H)</a:t>
            </a:r>
            <a:endParaRPr lang="fr-FR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21332B-A74F-B397-4EC4-EB702BB04F61}"/>
              </a:ext>
            </a:extLst>
          </p:cNvPr>
          <p:cNvSpPr/>
          <p:nvPr/>
        </p:nvSpPr>
        <p:spPr>
          <a:xfrm>
            <a:off x="4618004" y="1393065"/>
            <a:ext cx="1843334" cy="81580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définitif sur la base de mesure transitoire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26656A-BBF5-E0C1-2FDB-C6402D402227}"/>
              </a:ext>
            </a:extLst>
          </p:cNvPr>
          <p:cNvSpPr/>
          <p:nvPr/>
        </p:nvSpPr>
        <p:spPr>
          <a:xfrm>
            <a:off x="4618004" y="2208872"/>
            <a:ext cx="1843334" cy="348500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fr-BE" sz="1000" b="1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Être</a:t>
            </a:r>
            <a:r>
              <a:rPr lang="fr-BE" sz="1000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BE" sz="1000" b="1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agréé au 1</a:t>
            </a:r>
            <a:r>
              <a:rPr lang="fr-BE" sz="1000" b="1" baseline="30000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er</a:t>
            </a:r>
            <a:r>
              <a:rPr lang="fr-BE" sz="1000" b="1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janvier 2025 en tant qu’APT 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sur la base de l'AR du 5 février 1997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ET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avoir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travaillé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hors période de stage,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entre le 22 mars 2021 et le 21 mars 2024 inclus,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dans une officine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hospitalière pendant au moins 3 mois de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façon ininterrompue et continue 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fr-BE" sz="1000" b="1" dirty="0">
                <a:solidFill>
                  <a:srgbClr val="FF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Date limite d’introduction : le 21 mars 2027 inclus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Article 6, § 2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de l'AR du 29 janvier 2024 précité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0B2822-4892-F5E8-A124-4E46CD782216}"/>
              </a:ext>
            </a:extLst>
          </p:cNvPr>
          <p:cNvSpPr/>
          <p:nvPr/>
        </p:nvSpPr>
        <p:spPr>
          <a:xfrm>
            <a:off x="1288276" y="1355523"/>
            <a:ext cx="1843334" cy="81580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définitif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B937A24-6F41-D103-6552-970126B17455}"/>
              </a:ext>
            </a:extLst>
          </p:cNvPr>
          <p:cNvSpPr/>
          <p:nvPr/>
        </p:nvSpPr>
        <p:spPr>
          <a:xfrm>
            <a:off x="8232161" y="1363422"/>
            <a:ext cx="1843334" cy="80790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Agrément définitif sur la base de mesure transitoire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75491D-ADF9-4663-C0C5-07CCF836DB79}"/>
              </a:ext>
            </a:extLst>
          </p:cNvPr>
          <p:cNvSpPr/>
          <p:nvPr/>
        </p:nvSpPr>
        <p:spPr>
          <a:xfrm>
            <a:off x="1288276" y="2171330"/>
            <a:ext cx="1843334" cy="3522542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Être porteur d'un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diplôme d‘’APT-H 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dont la 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formation correspondant à 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a) soit au moins 90 crédits ECTS, dont au moins 700 heures de stage 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b) soit au minimum 850 heures de contact de formation théorique et pratique, et au minimum un stage de 700 heures.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 programme de formation comprend un tronc commun et une formation spécifique.</a:t>
            </a:r>
            <a:endParaRPr lang="fr-BE" sz="10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4"/>
              </a:rPr>
              <a:t>Article 2, §§ 1, 2 et 3</a:t>
            </a: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fr-BE" sz="1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 l'AR du 29 janvier 2024 précité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5F43C80-0253-3DB4-B05A-A11BC0C0F356}"/>
              </a:ext>
            </a:extLst>
          </p:cNvPr>
          <p:cNvSpPr/>
          <p:nvPr/>
        </p:nvSpPr>
        <p:spPr>
          <a:xfrm>
            <a:off x="8232161" y="2171330"/>
            <a:ext cx="1843334" cy="3522542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 algn="just">
              <a:buFontTx/>
              <a:buChar char="-"/>
              <a:defRPr/>
            </a:pP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Être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titulaire d'un diplôme d’APT 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répondant aux conditions de qualification de l'AR du 5 février 1997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algn="just">
              <a:lnSpc>
                <a:spcPct val="50000"/>
              </a:lnSpc>
              <a:defRPr/>
            </a:pPr>
            <a:endParaRPr lang="fr-B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 algn="just">
              <a:buFontTx/>
              <a:buChar char="-"/>
              <a:defRPr/>
            </a:pP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Avoir effectué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 plus tard le </a:t>
            </a:r>
            <a:r>
              <a:rPr lang="fr-BE" sz="10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21 mars 2030 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stage d’au moins 300 heures dans une officine ouverte au public ET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algn="just">
              <a:lnSpc>
                <a:spcPct val="50000"/>
              </a:lnSpc>
              <a:defRPr/>
            </a:pPr>
            <a:endParaRPr lang="fr-B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 algn="just">
              <a:buFontTx/>
              <a:buChar char="-"/>
              <a:defRPr/>
            </a:pP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Avoir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travaillé pendant au moins 3 mois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hors période de stage,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 façon ininterrompue et continue dans une officine hospitalière.</a:t>
            </a:r>
          </a:p>
          <a:p>
            <a:pPr marL="171450" indent="-171450" algn="just">
              <a:lnSpc>
                <a:spcPct val="50000"/>
              </a:lnSpc>
              <a:buFontTx/>
              <a:buChar char="-"/>
              <a:defRPr/>
            </a:pPr>
            <a:endParaRPr lang="fr-BE" sz="10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 algn="just">
              <a:buFontTx/>
              <a:buChar char="-"/>
              <a:defRPr/>
            </a:pPr>
            <a:r>
              <a:rPr lang="fr-BE" sz="10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Date limite d’introduction : </a:t>
            </a: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31 décembre 2030 inclus</a:t>
            </a:r>
          </a:p>
          <a:p>
            <a:pPr algn="just">
              <a:lnSpc>
                <a:spcPct val="50000"/>
              </a:lnSpc>
              <a:defRPr/>
            </a:pPr>
            <a:endParaRPr lang="fr-BE" sz="1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defRPr/>
            </a:pPr>
            <a:r>
              <a:rPr lang="fr-BE" sz="1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Article 6, § 4</a:t>
            </a:r>
            <a:r>
              <a:rPr lang="fr-BE" sz="1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de l'AR du 29 janvier 2024 précité</a:t>
            </a:r>
          </a:p>
        </p:txBody>
      </p:sp>
    </p:spTree>
    <p:extLst>
      <p:ext uri="{BB962C8B-B14F-4D97-AF65-F5344CB8AC3E}">
        <p14:creationId xmlns:p14="http://schemas.microsoft.com/office/powerpoint/2010/main" val="702322912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BF0808-30D0-BE4C-8873-75B525BC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281" y="544503"/>
            <a:ext cx="10515600" cy="969617"/>
          </a:xfrm>
        </p:spPr>
        <p:txBody>
          <a:bodyPr>
            <a:normAutofit/>
          </a:bodyPr>
          <a:lstStyle/>
          <a:p>
            <a:pPr algn="ctr"/>
            <a:r>
              <a:rPr lang="fr-BE" sz="3500" b="1" i="0" dirty="0">
                <a:effectLst/>
                <a:latin typeface="Poppins" pitchFamily="2" charset="77"/>
                <a:cs typeface="Poppins" pitchFamily="2" charset="77"/>
              </a:rPr>
              <a:t>Commission d’agrément </a:t>
            </a:r>
            <a:endParaRPr lang="fr-FR" sz="35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A61B2-4611-046C-10D7-7F417565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739" y="1514120"/>
            <a:ext cx="10052308" cy="4525057"/>
          </a:xfrm>
        </p:spPr>
        <p:txBody>
          <a:bodyPr>
            <a:noAutofit/>
          </a:bodyPr>
          <a:lstStyle/>
          <a:p>
            <a:pPr marL="312737" lvl="1" indent="-2286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Nouvelle commission d’agrément  (APT-O / APT-H) mise en place depuis 16 mai 2025 composée paritairement de :</a:t>
            </a:r>
          </a:p>
          <a:p>
            <a:pPr marL="790575" lvl="2" indent="-274638" algn="just">
              <a:lnSpc>
                <a:spcPct val="120000"/>
              </a:lnSpc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 membres effectifs représentants l’enseignement </a:t>
            </a:r>
          </a:p>
          <a:p>
            <a:pPr marL="790575" lvl="2" indent="-274638" algn="just">
              <a:lnSpc>
                <a:spcPct val="120000"/>
              </a:lnSpc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3 membres effectifs représentants la seule association professionnelle représentative, à savoir l’Union francophone des assistants </a:t>
            </a:r>
            <a:r>
              <a:rPr lang="fr-BE" sz="1200" dirty="0" err="1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pharmaceutico</a:t>
            </a: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-techniques </a:t>
            </a:r>
          </a:p>
          <a:p>
            <a:pPr marL="790575" lvl="2" indent="-274638" algn="just">
              <a:lnSpc>
                <a:spcPct val="120000"/>
              </a:lnSpc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prescripteur </a:t>
            </a:r>
          </a:p>
          <a:p>
            <a:pPr marL="515937" lvl="2" indent="0" algn="just">
              <a:lnSpc>
                <a:spcPct val="120000"/>
              </a:lnSpc>
              <a:buNone/>
            </a:pPr>
            <a:endParaRPr lang="fr-BE" sz="12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58775" lvl="1" indent="-274638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Actuellement, aucune formation d’assistant pharmaceutico-technique en FWB ne correspond aux conditions des mesures globales de l’arrêté royal (article 2 )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Wingdings" panose="05000000000000000000" pitchFamily="2" charset="2"/>
              </a:rPr>
              <a:t>	 Les dossiers analysés par la commission d’agrément concernent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uniquement les mesures transitoires puisque les nouvelles 	       formations ne sont pas encore organisées.</a:t>
            </a:r>
          </a:p>
          <a:p>
            <a:pPr marL="358775" lvl="1" indent="-274638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Il existe la </a:t>
            </a:r>
            <a:r>
              <a:rPr lang="fr-BE" sz="1200" dirty="0">
                <a:latin typeface="Roboto" panose="02000000000000000000" pitchFamily="2" charset="0"/>
                <a:cs typeface="Roboto" panose="02000000000000000000" pitchFamily="2" charset="0"/>
              </a:rPr>
              <a:t>« spécialisation en milieu hospitalier pour assistants pharmaceutico-techniques » organisée dans l’:</a:t>
            </a: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7387" lvl="2" indent="-1714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Enseignement pour Adultes</a:t>
            </a:r>
          </a:p>
          <a:p>
            <a:pPr marL="687387" lvl="2" indent="-1714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Enseignement obligatoire </a:t>
            </a:r>
          </a:p>
          <a:p>
            <a:pPr marL="687387" lvl="2" indent="-171450" algn="just">
              <a:lnSpc>
                <a:spcPct val="120000"/>
              </a:lnSpc>
              <a:buFont typeface="Wingdings" panose="05000000000000000000" pitchFamily="2" charset="2"/>
              <a:buChar char="è"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  <a:sym typeface="Wingdings" panose="05000000000000000000" pitchFamily="2" charset="2"/>
              </a:rPr>
              <a:t>Cette spécialisation d’une année qui peut être suivie après obtention du diplôme d’assistant pharmaceutico-technique ne permet pas d’obtenir l’agrément en tant qu’APT-H puisque cette formation ne remplit pas les nouveaux critères d‘agrément de l’AR de 2024.</a:t>
            </a:r>
          </a:p>
          <a:p>
            <a:pPr marL="687387" lvl="2" indent="-171450" algn="just">
              <a:lnSpc>
                <a:spcPct val="120000"/>
              </a:lnSpc>
              <a:buFont typeface="Wingdings" panose="05000000000000000000" pitchFamily="2" charset="2"/>
              <a:buChar char="è"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  <a:sym typeface="Wingdings" panose="05000000000000000000" pitchFamily="2" charset="2"/>
              </a:rPr>
              <a:t>La seule possibilité pour obtenir l’agrément en tant qu’APT-H relève de l’article 6, §2 ou l’article 6, §4 (voir page précédente)</a:t>
            </a:r>
            <a:endParaRPr lang="fr-BE" sz="1200" dirty="0">
              <a:solidFill>
                <a:schemeClr val="tx1"/>
              </a:solidFill>
              <a:latin typeface="Roboto" panose="02000000000000000000" pitchFamily="2" charset="0"/>
              <a:cs typeface="Roboto" panose="02000000000000000000" pitchFamily="2" charset="0"/>
            </a:endParaRPr>
          </a:p>
          <a:p>
            <a:pPr marL="358775" lvl="1" indent="-274638" algn="just">
              <a:lnSpc>
                <a:spcPct val="120000"/>
              </a:lnSpc>
              <a:buFont typeface="+mj-lt"/>
              <a:buAutoNum type="arabicPeriod"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7387" lvl="2" indent="-1714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fr-BE" sz="1200" dirty="0">
              <a:solidFill>
                <a:schemeClr val="tx1"/>
              </a:solidFill>
              <a:latin typeface="Roboto" panose="02000000000000000000" pitchFamily="2" charset="0"/>
              <a:cs typeface="Roboto" panose="02000000000000000000" pitchFamily="2" charset="0"/>
            </a:endParaRPr>
          </a:p>
          <a:p>
            <a:pPr marL="687387" lvl="2" indent="-1714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endParaRPr lang="fr-BE" sz="1200" dirty="0">
              <a:solidFill>
                <a:schemeClr val="tx1"/>
              </a:solidFill>
              <a:latin typeface="Roboto" panose="02000000000000000000" pitchFamily="2" charset="0"/>
              <a:cs typeface="Roboto" panose="02000000000000000000" pitchFamily="2" charset="0"/>
            </a:endParaRPr>
          </a:p>
          <a:p>
            <a:pPr marL="358775" lvl="1" indent="-274638" algn="just">
              <a:lnSpc>
                <a:spcPct val="120000"/>
              </a:lnSpc>
              <a:buFont typeface="+mj-lt"/>
              <a:buAutoNum type="arabicPeriod"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76188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2AA19-E985-AF91-6626-9CDCC1405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E65D6-55BC-738D-B755-D7E354BCA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0213"/>
            <a:ext cx="10515600" cy="969617"/>
          </a:xfrm>
        </p:spPr>
        <p:txBody>
          <a:bodyPr>
            <a:normAutofit/>
          </a:bodyPr>
          <a:lstStyle/>
          <a:p>
            <a:pPr algn="ctr"/>
            <a:r>
              <a:rPr lang="fr-BE" sz="3000" b="1" i="0" dirty="0">
                <a:effectLst/>
                <a:latin typeface="Poppins" pitchFamily="2" charset="77"/>
                <a:cs typeface="Poppins" pitchFamily="2" charset="77"/>
              </a:rPr>
              <a:t>Points d’attention relatifs à la formation </a:t>
            </a:r>
            <a:endParaRPr lang="fr-FR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41100E-6E84-A20F-BE4D-039771D52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05" y="1479830"/>
            <a:ext cx="11162467" cy="4525057"/>
          </a:xfrm>
        </p:spPr>
        <p:txBody>
          <a:bodyPr>
            <a:noAutofit/>
          </a:bodyPr>
          <a:lstStyle/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Pour le diplôme d’APT (ancien régime), le stage de 300 heures doit être réalisé au plus tard pour le 21 mars 2030.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Wingdings" panose="05000000000000000000" pitchFamily="2" charset="2"/>
              </a:rPr>
              <a:t> Conséquences: si cette condition n’est pas remplie à cette date, aucun agrément possible car les candidats ne rencontreront plus ces mesures 	transitoires. 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Wingdings" panose="05000000000000000000" pitchFamily="2" charset="2"/>
            </a:endParaRP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partir de septembre 2030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si la formation n’a pas été adaptée, aucun agrément ne pourra être octroyé pour les nouveaux diplômés (mesures transitoires)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Les nouveaux diplômes doivent sanctionner une formation correspondant à :  </a:t>
            </a:r>
          </a:p>
          <a:p>
            <a:pPr marL="515937" lvl="2" indent="0" algn="just">
              <a:lnSpc>
                <a:spcPct val="120000"/>
              </a:lnSpc>
              <a:buNone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a) soit au moins 90 crédits ECTS, dont au moins 700 heures de stage;  </a:t>
            </a:r>
          </a:p>
          <a:p>
            <a:pPr marL="515937" lvl="2" indent="0" algn="just">
              <a:lnSpc>
                <a:spcPct val="120000"/>
              </a:lnSpc>
              <a:buNone/>
            </a:pPr>
            <a:r>
              <a:rPr lang="fr-BE" sz="1200" dirty="0">
                <a:solidFill>
                  <a:schemeClr val="tx1"/>
                </a:solidFill>
                <a:latin typeface="Roboto" panose="02000000000000000000" pitchFamily="2" charset="0"/>
                <a:cs typeface="Roboto" panose="02000000000000000000" pitchFamily="2" charset="0"/>
              </a:rPr>
              <a:t>b) soit au minimum 850 heures de contact de formation théorique et pratique, et au minimum un stage de 700 heures.</a:t>
            </a:r>
          </a:p>
          <a:p>
            <a:pPr marL="515937" lvl="2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55587" lvl="1" indent="-1714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Pour la nouvelle formation, les critères de l’arrêté doivent être rencontrés à savoir, en termes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 stages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Tronc commun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min.150 heures de stage en officine ouverte au public  ET  min.150 heures de stage en en officine hospitalière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Stage spécifique en plus du tronc commun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pour 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l’APT-O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: min. 400 heures en officine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Stage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fr-BE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 plus du tronc commun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pour l’</a:t>
            </a:r>
            <a:r>
              <a:rPr lang="fr-BE" sz="1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APT-H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: min. 400 heures en hospitalière </a:t>
            </a:r>
          </a:p>
          <a:p>
            <a:pPr marL="84137" lvl="1" indent="0" algn="just">
              <a:lnSpc>
                <a:spcPct val="120000"/>
              </a:lnSpc>
              <a:buNone/>
            </a:pP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Wingdings" panose="05000000000000000000" pitchFamily="2" charset="2"/>
              </a:rPr>
              <a:t> </a:t>
            </a:r>
            <a:r>
              <a:rPr lang="fr-BE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 total : min. 700 heures </a:t>
            </a:r>
            <a:r>
              <a:rPr lang="fr-BE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 stage pour chaque titre (APT-O et APT-H)</a:t>
            </a:r>
          </a:p>
          <a:p>
            <a:pPr marL="84137" lvl="1" indent="0" algn="just">
              <a:lnSpc>
                <a:spcPct val="120000"/>
              </a:lnSpc>
              <a:buNone/>
            </a:pPr>
            <a:endParaRPr lang="fr-BE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02951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456b5d2-d0ee-4225-910f-b53e3f31b6d6}" enabled="0" method="" siteId="{1456b5d2-d0ee-4225-910f-b53e3f31b6d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1780</Words>
  <Application>Microsoft Office PowerPoint</Application>
  <PresentationFormat>Grand écran</PresentationFormat>
  <Paragraphs>122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7" baseType="lpstr">
      <vt:lpstr>Aptos</vt:lpstr>
      <vt:lpstr>Arial</vt:lpstr>
      <vt:lpstr>Calibri</vt:lpstr>
      <vt:lpstr>Courier New</vt:lpstr>
      <vt:lpstr>Poppins</vt:lpstr>
      <vt:lpstr>Poppins ExtraLight</vt:lpstr>
      <vt:lpstr>Poppins Light</vt:lpstr>
      <vt:lpstr>Poppins Medium</vt:lpstr>
      <vt:lpstr>Poppins SemiBold</vt:lpstr>
      <vt:lpstr>Roboto</vt:lpstr>
      <vt:lpstr>Segoe UI</vt:lpstr>
      <vt:lpstr>Wingdings</vt:lpstr>
      <vt:lpstr>Thème Office</vt:lpstr>
      <vt:lpstr>Arrêté royal du 24 janvier 2024 relatif aux professions d'assistant pharmaceutico-technique orienté vers l'officine ouverte au public et d'assistant pharmaceutico-technique orienté vers l'officine hospitalière</vt:lpstr>
      <vt:lpstr>Arrêté royal du 29 janvier 2024</vt:lpstr>
      <vt:lpstr>Arrêté royal du 29 janvier 2024</vt:lpstr>
      <vt:lpstr>Arrêté royal du 29 janvier 2024</vt:lpstr>
      <vt:lpstr>Arrêté royal du 29 janvier 2024</vt:lpstr>
      <vt:lpstr>Les différents types d’agrément en tant qu’assistant pharmaceutico-technique orienté vers l’officine ouverte au public (APT-O)</vt:lpstr>
      <vt:lpstr>Les différents types d’agrément en tant qu’assistant pharmaceutico-technique orienté vers l’officine hospitalière (APT-H)</vt:lpstr>
      <vt:lpstr>Commission d’agrément </vt:lpstr>
      <vt:lpstr>Points d’attention relatifs à la formation </vt:lpstr>
      <vt:lpstr>Programme à adapter </vt:lpstr>
      <vt:lpstr>Présentation PowerPoint</vt:lpstr>
      <vt:lpstr>Chiffres FWB</vt:lpstr>
      <vt:lpstr>Merci pour votre attention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 powerpoint FW-B</dc:title>
  <dc:creator>BELLAIRE Delphine</dc:creator>
  <cp:lastModifiedBy>FLON Anouck</cp:lastModifiedBy>
  <cp:revision>45</cp:revision>
  <dcterms:created xsi:type="dcterms:W3CDTF">2023-10-03T13:55:50Z</dcterms:created>
  <dcterms:modified xsi:type="dcterms:W3CDTF">2026-03-24T15:16:32Z</dcterms:modified>
</cp:coreProperties>
</file>